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4" r:id="rId3"/>
    <p:sldId id="277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75" r:id="rId13"/>
    <p:sldId id="276" r:id="rId14"/>
    <p:sldId id="265" r:id="rId15"/>
    <p:sldId id="266" r:id="rId16"/>
    <p:sldId id="267" r:id="rId17"/>
    <p:sldId id="269" r:id="rId18"/>
    <p:sldId id="270" r:id="rId19"/>
    <p:sldId id="271" r:id="rId20"/>
    <p:sldId id="272" r:id="rId21"/>
    <p:sldId id="273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4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05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74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42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5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53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82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7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78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89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31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24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25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060848"/>
            <a:ext cx="6858000" cy="2387600"/>
          </a:xfrm>
        </p:spPr>
        <p:txBody>
          <a:bodyPr>
            <a:noAutofit/>
          </a:bodyPr>
          <a:lstStyle/>
          <a:p>
            <a:r>
              <a:rPr lang="ru-RU" sz="4800" b="1" dirty="0"/>
              <a:t>Использование приемов мотивации детей дошкольного возраста к разнообразным видам деятельности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6858000" cy="1655762"/>
          </a:xfrm>
        </p:spPr>
        <p:txBody>
          <a:bodyPr>
            <a:noAutofit/>
          </a:bodyPr>
          <a:lstStyle/>
          <a:p>
            <a:r>
              <a:rPr lang="ru-RU" sz="1200" dirty="0" smtClean="0"/>
              <a:t>По материалам семинаров Селиной </a:t>
            </a:r>
            <a:r>
              <a:rPr lang="ru-RU" sz="1200" dirty="0" smtClean="0"/>
              <a:t>Т.М., </a:t>
            </a:r>
            <a:r>
              <a:rPr lang="ru-RU" sz="1200" dirty="0" smtClean="0"/>
              <a:t>руководителя </a:t>
            </a:r>
            <a:r>
              <a:rPr lang="ru-RU" sz="1200" dirty="0" smtClean="0"/>
              <a:t>Центра НМС деятельности МОУ, НПК №1, </a:t>
            </a:r>
            <a:r>
              <a:rPr lang="ru-RU" sz="1200" dirty="0" smtClean="0"/>
              <a:t>ведущего научного сотрудника </a:t>
            </a:r>
            <a:r>
              <a:rPr lang="ru-RU" sz="1200" dirty="0" smtClean="0"/>
              <a:t>отдела ОМС </a:t>
            </a:r>
            <a:r>
              <a:rPr lang="ru-RU" sz="1200" dirty="0" err="1" smtClean="0"/>
              <a:t>НИПКиПРО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62451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Виды мотивов, типичных для дошкольного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</a:t>
            </a:r>
            <a:r>
              <a:rPr lang="ru-RU" b="1" dirty="0" smtClean="0"/>
              <a:t>бщественные</a:t>
            </a:r>
            <a:r>
              <a:rPr lang="ru-RU" b="1" i="1" dirty="0" smtClean="0"/>
              <a:t> </a:t>
            </a:r>
            <a:r>
              <a:rPr lang="ru-RU" dirty="0"/>
              <a:t>мотивы — желание сделать что-то для других людей, принести им пользу</a:t>
            </a:r>
            <a:r>
              <a:rPr lang="ru-RU" dirty="0" smtClean="0"/>
              <a:t>.</a:t>
            </a:r>
          </a:p>
          <a:p>
            <a:r>
              <a:rPr lang="ru-RU" dirty="0"/>
              <a:t>М</a:t>
            </a:r>
            <a:r>
              <a:rPr lang="ru-RU" dirty="0" smtClean="0"/>
              <a:t>ладшие </a:t>
            </a:r>
            <a:r>
              <a:rPr lang="ru-RU" dirty="0"/>
              <a:t>дошкольники могут выполнить несложное задание ради того, чтобы доставить удовольствие другим </a:t>
            </a:r>
            <a:r>
              <a:rPr lang="ru-RU" dirty="0" smtClean="0"/>
              <a:t>людям, но </a:t>
            </a:r>
            <a:r>
              <a:rPr lang="ru-RU" dirty="0"/>
              <a:t>для этого нужно, чтобы дети ярко представляли себе людей, для которых они делают вещь, испыты­вали к ним симпатию, сочувствие.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273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Соподчинение мотивов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</a:t>
            </a:r>
            <a:r>
              <a:rPr lang="ru-RU" dirty="0" smtClean="0"/>
              <a:t>оподчинение </a:t>
            </a:r>
            <a:r>
              <a:rPr lang="ru-RU" dirty="0"/>
              <a:t>приводит к тому, что </a:t>
            </a:r>
            <a:r>
              <a:rPr lang="ru-RU" dirty="0" smtClean="0"/>
              <a:t>разнообразные </a:t>
            </a:r>
            <a:r>
              <a:rPr lang="ru-RU" dirty="0"/>
              <a:t>мотивы теряют равноправие, выстраиваются в систему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Между </a:t>
            </a:r>
            <a:r>
              <a:rPr lang="ru-RU" dirty="0"/>
              <a:t>разными видами мотивов складывается </a:t>
            </a:r>
            <a:r>
              <a:rPr lang="ru-RU" i="1" dirty="0"/>
              <a:t>соподчинение, иерархия мотивов: </a:t>
            </a:r>
            <a:r>
              <a:rPr lang="ru-RU" dirty="0"/>
              <a:t>одни из них приобретают более важное значение для ребенка, чем другие.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46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Взаимодействуя с ребенком, помните: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Предоставляйте больше самостоятельности. Пусть ребенок делает «открытия» сам, не спешите преподносить ему знания в готовом виде. </a:t>
            </a:r>
          </a:p>
          <a:p>
            <a:r>
              <a:rPr lang="ru-RU" dirty="0" smtClean="0"/>
              <a:t>2. Старайтесь показывать необходимость каждого знания, приводите примеры. </a:t>
            </a:r>
          </a:p>
          <a:p>
            <a:r>
              <a:rPr lang="ru-RU" dirty="0" smtClean="0"/>
              <a:t>3. Связывайте новые знания с уже усвоенными, понятыми.</a:t>
            </a:r>
          </a:p>
          <a:p>
            <a:r>
              <a:rPr lang="ru-RU" dirty="0" smtClean="0"/>
              <a:t> 4. Задание не должно быть ни слишком трудным, ни слишком легким. Оно должно быть посильным.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Взаимодействуя с ребенком, помните: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Проявляйте сами интерес к занятиям, создавайте положительный эмоциональный фон.</a:t>
            </a:r>
          </a:p>
          <a:p>
            <a:r>
              <a:rPr lang="ru-RU" dirty="0" smtClean="0"/>
              <a:t> 6. Пусть ребенок ощущает свои успехи, достижения. Отмечайте его «рост», терпение, старание. </a:t>
            </a:r>
          </a:p>
          <a:p>
            <a:r>
              <a:rPr lang="ru-RU" dirty="0" smtClean="0"/>
              <a:t>7. Оценивайте объективно возможности и способности каждого ребенка. Старайтесь не сравнивать его с другими детьми, только с самим собой. Такой подход ориентирует ребенка на собственное совершенствование.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Использование игровых мотивов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/>
              <a:t>Доронова</a:t>
            </a:r>
            <a:r>
              <a:rPr lang="ru-RU" dirty="0"/>
              <a:t> </a:t>
            </a:r>
            <a:r>
              <a:rPr lang="ru-RU" dirty="0" smtClean="0"/>
              <a:t>Т.Н.: «… в</a:t>
            </a:r>
            <a:r>
              <a:rPr lang="ru-RU" i="1" u="words" dirty="0" smtClean="0"/>
              <a:t> </a:t>
            </a:r>
            <a:r>
              <a:rPr lang="ru-RU" i="1" u="words" dirty="0"/>
              <a:t>основе отбора и использования игровых методов</a:t>
            </a:r>
            <a:r>
              <a:rPr lang="ru-RU" dirty="0"/>
              <a:t> и приемов должен быть заложен принцип: </a:t>
            </a:r>
            <a:r>
              <a:rPr lang="ru-RU" i="1" dirty="0"/>
              <a:t>игровые методы и приемы должны соответствовать </a:t>
            </a:r>
            <a:r>
              <a:rPr lang="ru-RU" b="1" dirty="0"/>
              <a:t>способам построения сюжетно-ролевой игры</a:t>
            </a:r>
            <a:r>
              <a:rPr lang="ru-RU" i="1" dirty="0"/>
              <a:t> детей данного </a:t>
            </a:r>
            <a:r>
              <a:rPr lang="ru-RU" i="1" dirty="0" smtClean="0"/>
              <a:t>возраста»</a:t>
            </a:r>
            <a:r>
              <a:rPr lang="ru-RU" dirty="0" smtClean="0"/>
              <a:t>.</a:t>
            </a:r>
          </a:p>
          <a:p>
            <a:pPr algn="just"/>
            <a:r>
              <a:rPr lang="ru-RU" i="1" u="sng" dirty="0" smtClean="0"/>
              <a:t>Младший дошкольный возраст </a:t>
            </a:r>
            <a:r>
              <a:rPr lang="ru-RU" i="1" dirty="0" smtClean="0"/>
              <a:t>- </a:t>
            </a:r>
            <a:r>
              <a:rPr lang="ru-RU" dirty="0" smtClean="0"/>
              <a:t> </a:t>
            </a:r>
            <a:r>
              <a:rPr lang="ru-RU" dirty="0"/>
              <a:t>сюжетно-ролевая игра характеризуется осуществлением игровых </a:t>
            </a:r>
            <a:r>
              <a:rPr lang="ru-RU" dirty="0" smtClean="0"/>
              <a:t>действий.</a:t>
            </a:r>
          </a:p>
          <a:p>
            <a:pPr algn="just"/>
            <a:r>
              <a:rPr lang="ru-RU" i="1" u="sng" dirty="0" smtClean="0"/>
              <a:t>Средний дошкольный возраст </a:t>
            </a:r>
            <a:r>
              <a:rPr lang="ru-RU" i="1" dirty="0" smtClean="0"/>
              <a:t>- </a:t>
            </a:r>
            <a:r>
              <a:rPr lang="ru-RU" dirty="0"/>
              <a:t>сюжетно-ролевая игра детей характеризуется принятием роли и ролевым </a:t>
            </a:r>
            <a:r>
              <a:rPr lang="ru-RU" dirty="0" smtClean="0"/>
              <a:t>поведением. </a:t>
            </a:r>
          </a:p>
          <a:p>
            <a:pPr algn="just"/>
            <a:r>
              <a:rPr lang="ru-RU" i="1" u="sng" dirty="0" smtClean="0"/>
              <a:t>Старший дошкольный возраст </a:t>
            </a:r>
            <a:r>
              <a:rPr lang="ru-RU" i="1" dirty="0" smtClean="0"/>
              <a:t>- </a:t>
            </a:r>
            <a:r>
              <a:rPr lang="ru-RU" dirty="0" smtClean="0"/>
              <a:t> </a:t>
            </a:r>
            <a:r>
              <a:rPr lang="ru-RU" dirty="0"/>
              <a:t>сюжетно-ролевая игра находится в фазе </a:t>
            </a:r>
            <a:r>
              <a:rPr lang="ru-RU" dirty="0" err="1"/>
              <a:t>сюжетосложения</a:t>
            </a:r>
            <a:r>
              <a:rPr lang="ru-RU" dirty="0"/>
              <a:t>: дети могут придумывать, комбинировать и развивать сюжет игры на основе личного опыта, художественных произведений, различных событий, фантазирования и т.п.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605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соединяя </a:t>
            </a:r>
            <a:r>
              <a:rPr lang="ru-RU" sz="2000" dirty="0"/>
              <a:t>мир игры с обучением, педагог осторожно и обязательно соблюдает определенные правила: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Во-первых</a:t>
            </a:r>
            <a:r>
              <a:rPr lang="ru-RU" dirty="0" smtClean="0"/>
              <a:t> </a:t>
            </a:r>
            <a:r>
              <a:rPr lang="ru-RU" dirty="0"/>
              <a:t>– ребенок должен знать, что результат его труда  необходим какому-нибудь игровому персонажу. </a:t>
            </a:r>
            <a:endParaRPr lang="ru-RU" dirty="0" smtClean="0"/>
          </a:p>
          <a:p>
            <a:r>
              <a:rPr lang="ru-RU" i="1" dirty="0" smtClean="0"/>
              <a:t>Во-вторых</a:t>
            </a:r>
            <a:r>
              <a:rPr lang="ru-RU" dirty="0" smtClean="0"/>
              <a:t> </a:t>
            </a:r>
            <a:r>
              <a:rPr lang="ru-RU" dirty="0"/>
              <a:t>– для того, чтобы привлечь внимание детей к нуждам или заботам игрового персонажа, требуются специальные приемы. </a:t>
            </a:r>
            <a:endParaRPr lang="ru-RU" dirty="0" smtClean="0"/>
          </a:p>
          <a:p>
            <a:r>
              <a:rPr lang="ru-RU" i="1" dirty="0" smtClean="0"/>
              <a:t>В-третьих</a:t>
            </a:r>
            <a:r>
              <a:rPr lang="ru-RU" dirty="0" smtClean="0"/>
              <a:t> </a:t>
            </a:r>
            <a:r>
              <a:rPr lang="ru-RU" dirty="0"/>
              <a:t>– чтобы дети активно включились в работу, педагог объясняет: для спасения игрового персонажа необходим именно тот предмет, который </a:t>
            </a:r>
            <a:r>
              <a:rPr lang="ru-RU" dirty="0" smtClean="0"/>
              <a:t>… </a:t>
            </a:r>
          </a:p>
          <a:p>
            <a:r>
              <a:rPr lang="ru-RU" i="1" dirty="0" smtClean="0"/>
              <a:t>В-четвертых</a:t>
            </a:r>
            <a:r>
              <a:rPr lang="ru-RU" dirty="0" smtClean="0"/>
              <a:t> </a:t>
            </a:r>
            <a:r>
              <a:rPr lang="ru-RU" dirty="0"/>
              <a:t>– не следует забывать, что дети решают не учебную, а игровую задачу. Они в мире игры.</a:t>
            </a:r>
          </a:p>
        </p:txBody>
      </p:sp>
    </p:spTree>
    <p:extLst>
      <p:ext uri="{BB962C8B-B14F-4D97-AF65-F5344CB8AC3E}">
        <p14:creationId xmlns:p14="http://schemas.microsoft.com/office/powerpoint/2010/main" val="3975383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/>
              <a:t>Использование игровых персонажей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Игрушки или игровые персонажи:</a:t>
            </a:r>
            <a:endParaRPr lang="ru-RU" dirty="0"/>
          </a:p>
          <a:p>
            <a:r>
              <a:rPr lang="ru-RU" dirty="0"/>
              <a:t>- должны соответствовать возрасту детей;</a:t>
            </a:r>
          </a:p>
          <a:p>
            <a:r>
              <a:rPr lang="ru-RU" dirty="0"/>
              <a:t>- должны быть эстетичными, </a:t>
            </a:r>
          </a:p>
          <a:p>
            <a:r>
              <a:rPr lang="ru-RU" dirty="0"/>
              <a:t>- должны быть безопасными для здоровья ребёнка, </a:t>
            </a:r>
          </a:p>
          <a:p>
            <a:r>
              <a:rPr lang="ru-RU" dirty="0"/>
              <a:t>- должны иметь обучающую ценность, </a:t>
            </a:r>
          </a:p>
          <a:p>
            <a:r>
              <a:rPr lang="ru-RU" dirty="0"/>
              <a:t>- должны быть реалистичными;</a:t>
            </a:r>
          </a:p>
          <a:p>
            <a:r>
              <a:rPr lang="ru-RU" dirty="0"/>
              <a:t>- не должны провоцировать ребёнка на агрессию, вызывать проявления жестокости. </a:t>
            </a:r>
          </a:p>
          <a:p>
            <a:r>
              <a:rPr lang="ru-RU" dirty="0"/>
              <a:t>- игровых персонажей не должно быть много. </a:t>
            </a:r>
            <a:endParaRPr lang="ru-RU" dirty="0" smtClean="0"/>
          </a:p>
          <a:p>
            <a:r>
              <a:rPr lang="ru-RU" b="1" dirty="0"/>
              <a:t>Каждый персонаж должен быть интересным и запоминающимся, «иметь свой характер».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05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Использование приемов мотивации в образовательном </a:t>
            </a:r>
            <a:r>
              <a:rPr lang="ru-RU" sz="2800" b="1" dirty="0" smtClean="0"/>
              <a:t>процессе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Алгоритм работы в группах: 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1.Распределить материал, представляющий разные способы мотивации, по группам. </a:t>
            </a:r>
          </a:p>
          <a:p>
            <a:pPr marL="114300" indent="0">
              <a:buNone/>
            </a:pPr>
            <a:r>
              <a:rPr lang="ru-RU" dirty="0"/>
              <a:t>2.Познакомиться в группах с содержанием и порядком использования приемов мотивации. </a:t>
            </a:r>
          </a:p>
          <a:p>
            <a:pPr marL="114300" indent="0">
              <a:buNone/>
            </a:pPr>
            <a:r>
              <a:rPr lang="ru-RU" dirty="0"/>
              <a:t>3.Обсудить в группе, в каких ННОД возможно их использование. </a:t>
            </a:r>
          </a:p>
          <a:p>
            <a:pPr marL="114300" indent="0">
              <a:buNone/>
            </a:pPr>
            <a:r>
              <a:rPr lang="ru-RU" dirty="0"/>
              <a:t>4.Спроектировать фрагмент ННОД с использованием данного приема. </a:t>
            </a:r>
          </a:p>
          <a:p>
            <a:pPr marL="114300" indent="0">
              <a:buNone/>
            </a:pPr>
            <a:r>
              <a:rPr lang="ru-RU" dirty="0"/>
              <a:t>5.Представить от каждой группы: а) название приема, схему создания мотивации; б) фрагмент ННОД, разработанный в группе.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95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Мотивируя детей, следует соблюдать следующие принципы</a:t>
            </a:r>
            <a:r>
              <a:rPr lang="ru-RU" sz="31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- нельзя навязывать ребёнку своё видение в решении проблемы (может быть у ребёнка будет свой путь решения проблемы) </a:t>
            </a:r>
          </a:p>
          <a:p>
            <a:pPr marL="114300" indent="0">
              <a:buNone/>
            </a:pPr>
            <a:r>
              <a:rPr lang="ru-RU" dirty="0"/>
              <a:t>- обязательно спросить у ребёнка разрешения заняться с ним общим делом. </a:t>
            </a:r>
          </a:p>
          <a:p>
            <a:pPr marL="114300" indent="0">
              <a:buNone/>
            </a:pPr>
            <a:r>
              <a:rPr lang="ru-RU" dirty="0"/>
              <a:t>- обязательно хвалить действия ребёнка за полученный результат. </a:t>
            </a:r>
          </a:p>
          <a:p>
            <a:pPr marL="114300" indent="0">
              <a:buNone/>
            </a:pPr>
            <a:r>
              <a:rPr lang="ru-RU" dirty="0"/>
              <a:t>- действуя совместно с ребёнком, вы знакомите его со своими планами, способами их достижения.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943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Мотивируя детей, следует соблюдать следующие принципы</a:t>
            </a:r>
            <a:r>
              <a:rPr lang="ru-RU" sz="28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Каждая деятельность должна содержать то, что вызовет удивление, изумление, восторг, что дети будут помнить долго. Нужно помнить изречение "Познание начинается с удивления".</a:t>
            </a:r>
          </a:p>
        </p:txBody>
      </p:sp>
    </p:spTree>
    <p:extLst>
      <p:ext uri="{BB962C8B-B14F-4D97-AF65-F5344CB8AC3E}">
        <p14:creationId xmlns:p14="http://schemas.microsoft.com/office/powerpoint/2010/main" val="1862988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dirty="0" smtClean="0"/>
              <a:t>Повысить </a:t>
            </a:r>
            <a:r>
              <a:rPr lang="ru-RU" sz="2800" b="1" dirty="0"/>
              <a:t>уровень компетенции руководителей и педагогов ДОО в вопросе мотивации детей к разным видам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922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/>
              <a:t>Практическая работа в группах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Проанализировать конспект ННОД (</a:t>
            </a:r>
            <a:r>
              <a:rPr lang="ru-RU" dirty="0" err="1"/>
              <a:t>видеозанятие</a:t>
            </a:r>
            <a:r>
              <a:rPr lang="ru-RU" dirty="0"/>
              <a:t>, занятие) </a:t>
            </a:r>
            <a:r>
              <a:rPr lang="ru-RU" b="1" u="sng" dirty="0"/>
              <a:t>по следующим критериям: </a:t>
            </a:r>
            <a:endParaRPr lang="ru-RU" dirty="0"/>
          </a:p>
          <a:p>
            <a:pPr lvl="0" algn="just"/>
            <a:r>
              <a:rPr lang="ru-RU" dirty="0"/>
              <a:t>Использование приемов мотивации во вводной части ННОД: их соответствие возрасту, задачам этапа ННОД, содержанию ННОД, особенностям группы. </a:t>
            </a:r>
          </a:p>
          <a:p>
            <a:pPr lvl="0" algn="just"/>
            <a:r>
              <a:rPr lang="ru-RU" dirty="0"/>
              <a:t>Поддержка мотивации детской деятельности на протяжении всей ННОД: использование видов мотивации, типичных для дошкольного возраста, их уместность, целесообразность. </a:t>
            </a:r>
          </a:p>
          <a:p>
            <a:pPr lvl="0" algn="just"/>
            <a:r>
              <a:rPr lang="ru-RU" dirty="0"/>
              <a:t>Обсудить в группе и внести (предложить) необходимые изменения в ННОД. В презентации от каждой группы обосновать свой выбор.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259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dirty="0"/>
              <a:t>Рефлексия итогов методического объединения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800" b="1" dirty="0"/>
              <a:t>- Удалось ли достигнуть поставленной цели? </a:t>
            </a:r>
          </a:p>
          <a:p>
            <a:pPr marL="114300" indent="0">
              <a:buNone/>
            </a:pPr>
            <a:r>
              <a:rPr lang="ru-RU" sz="2800" b="1" dirty="0"/>
              <a:t>- Какие проблемы в ее освоении возникли? </a:t>
            </a:r>
          </a:p>
          <a:p>
            <a:pPr marL="114300" indent="0">
              <a:buNone/>
            </a:pPr>
            <a:r>
              <a:rPr lang="ru-RU" sz="2800" b="1" dirty="0"/>
              <a:t> - Чему удалось научиться? </a:t>
            </a:r>
          </a:p>
          <a:p>
            <a:pPr marL="114300" indent="0">
              <a:buNone/>
            </a:pPr>
            <a:r>
              <a:rPr lang="ru-RU" sz="2800" b="1" dirty="0"/>
              <a:t>- Что необходимо еще освоить?</a:t>
            </a:r>
          </a:p>
          <a:p>
            <a:pPr marL="114300" indent="0">
              <a:buNone/>
            </a:pPr>
            <a:r>
              <a:rPr lang="ru-RU" sz="2800" b="1" dirty="0"/>
              <a:t>- Как можно использовать предложенный материал в профессиональной деятельности?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658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2800" b="1" dirty="0" smtClean="0"/>
              <a:t> Спасибо за внимание!</a:t>
            </a:r>
          </a:p>
          <a:p>
            <a:pPr algn="ctr">
              <a:buNone/>
            </a:pPr>
            <a:r>
              <a:rPr lang="ru-RU" sz="2800" b="1" dirty="0" smtClean="0"/>
              <a:t> </a:t>
            </a:r>
            <a:r>
              <a:rPr lang="en-US" sz="2800" b="1" dirty="0" smtClean="0"/>
              <a:t>selina_tatiana@mail.ru</a:t>
            </a:r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План проведения методического объединения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.Виды мотивов, типичных для детей дошкольного возраста.</a:t>
            </a:r>
            <a:endParaRPr lang="ru-RU" dirty="0" smtClean="0"/>
          </a:p>
          <a:p>
            <a:r>
              <a:rPr lang="ru-RU" b="1" i="1" dirty="0" smtClean="0"/>
              <a:t>Практическая работа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b="1" dirty="0" smtClean="0"/>
              <a:t>Привести примеры использования мотивов в образовательном процессе.</a:t>
            </a:r>
            <a:endParaRPr lang="ru-RU" dirty="0" smtClean="0"/>
          </a:p>
          <a:p>
            <a:r>
              <a:rPr lang="en-US" b="1" dirty="0" smtClean="0"/>
              <a:t>II</a:t>
            </a:r>
            <a:r>
              <a:rPr lang="ru-RU" b="1" dirty="0" smtClean="0"/>
              <a:t>. Использование игровых мотивов.</a:t>
            </a:r>
            <a:endParaRPr lang="ru-RU" dirty="0" smtClean="0"/>
          </a:p>
          <a:p>
            <a:r>
              <a:rPr lang="ru-RU" b="1" i="1" dirty="0" smtClean="0"/>
              <a:t>Практическая работа. </a:t>
            </a:r>
            <a:r>
              <a:rPr lang="ru-RU" dirty="0" smtClean="0"/>
              <a:t>Заполнить таблицу использования игровых  мотивов.</a:t>
            </a:r>
          </a:p>
          <a:p>
            <a:r>
              <a:rPr lang="en-US" b="1" dirty="0" smtClean="0"/>
              <a:t>III</a:t>
            </a:r>
            <a:r>
              <a:rPr lang="ru-RU" b="1" dirty="0" smtClean="0"/>
              <a:t>. Использование приемов мотивации в образовательном процессе.</a:t>
            </a:r>
            <a:endParaRPr lang="ru-RU" dirty="0" smtClean="0"/>
          </a:p>
          <a:p>
            <a:r>
              <a:rPr lang="ru-RU" b="1" i="1" dirty="0" smtClean="0"/>
              <a:t>Практическая работа. </a:t>
            </a:r>
            <a:r>
              <a:rPr lang="ru-RU" dirty="0" smtClean="0"/>
              <a:t>Работа в группах по изучению приемов мотивации и разработке фрагмента ННОД.</a:t>
            </a:r>
          </a:p>
          <a:p>
            <a:r>
              <a:rPr lang="en-US" b="1" dirty="0" smtClean="0"/>
              <a:t>IV</a:t>
            </a:r>
            <a:r>
              <a:rPr lang="ru-RU" b="1" dirty="0" smtClean="0"/>
              <a:t>. Практическая работа в группах. </a:t>
            </a:r>
            <a:r>
              <a:rPr lang="ru-RU" dirty="0" smtClean="0"/>
              <a:t>Анализ конспекта ННОД / </a:t>
            </a:r>
            <a:r>
              <a:rPr lang="ru-RU" dirty="0" err="1" smtClean="0"/>
              <a:t>видеозанятия</a:t>
            </a:r>
            <a:r>
              <a:rPr lang="ru-RU" dirty="0" smtClean="0"/>
              <a:t> / открытого показа ННОД и внесение необходимых изменений после обсуждения в группе. </a:t>
            </a:r>
          </a:p>
          <a:p>
            <a:r>
              <a:rPr lang="en-US" b="1" dirty="0" smtClean="0"/>
              <a:t>V</a:t>
            </a:r>
            <a:r>
              <a:rPr lang="ru-RU" b="1" dirty="0" smtClean="0"/>
              <a:t>. Рефлексия итогов методического объединения.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«Содержание </a:t>
            </a:r>
            <a:r>
              <a:rPr lang="ru-RU" dirty="0"/>
              <a:t>Программы должно обеспечивать развитие личности, </a:t>
            </a:r>
            <a:r>
              <a:rPr lang="ru-RU" b="1" u="sng" dirty="0"/>
              <a:t>мотивации</a:t>
            </a:r>
            <a:r>
              <a:rPr lang="ru-RU" dirty="0"/>
              <a:t> и способностей детей в различных видах </a:t>
            </a:r>
            <a:r>
              <a:rPr lang="ru-RU" dirty="0" smtClean="0"/>
              <a:t>деятельности…» (п. 2.6 ФГОС ДО).</a:t>
            </a:r>
          </a:p>
          <a:p>
            <a:pPr algn="just"/>
            <a:r>
              <a:rPr lang="ru-RU" dirty="0" smtClean="0"/>
              <a:t>«При </a:t>
            </a:r>
            <a:r>
              <a:rPr lang="ru-RU" dirty="0"/>
              <a:t>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</a:t>
            </a:r>
            <a:r>
              <a:rPr lang="ru-RU" dirty="0" smtClean="0"/>
              <a:t>образования» (п. 4.7 ФГОС ДО).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44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Без мотивации со стороны взрослого </a:t>
            </a:r>
            <a:r>
              <a:rPr lang="ru-RU" b="1" i="1" dirty="0">
                <a:solidFill>
                  <a:srgbClr val="002060"/>
                </a:solidFill>
              </a:rPr>
              <a:t>у дошкольника не будет активности, не возникнут мотивы, ребёнок не будет готов к постановке целей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>
                <a:solidFill>
                  <a:srgbClr val="002060"/>
                </a:solidFill>
              </a:rPr>
              <a:t>Мотивация </a:t>
            </a:r>
            <a:r>
              <a:rPr lang="ru-RU" dirty="0">
                <a:solidFill>
                  <a:srgbClr val="002060"/>
                </a:solidFill>
              </a:rPr>
              <a:t>– это совокупность внутренних и внешних движущих сил, которые побуждают человека к деятельности, придают этой деятельности направленность, ориентированную на достижение цели.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Это </a:t>
            </a:r>
            <a:r>
              <a:rPr lang="ru-RU" dirty="0">
                <a:solidFill>
                  <a:srgbClr val="002060"/>
                </a:solidFill>
              </a:rPr>
              <a:t>побуждение поведения детей (через их потребности, личные мотивы, интересные им цели, ценностные ориентации и т. п.), которое направляет детей и организует их, а также </a:t>
            </a:r>
            <a:r>
              <a:rPr lang="ru-RU" b="1" dirty="0">
                <a:solidFill>
                  <a:srgbClr val="002060"/>
                </a:solidFill>
              </a:rPr>
              <a:t>придаёт деятельности смысл и значимость для самого ребёнка.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68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pPr marL="114300" indent="0" algn="ctr">
              <a:buNone/>
            </a:pPr>
            <a:r>
              <a:rPr lang="ru-RU" sz="3600" b="1" dirty="0" smtClean="0"/>
              <a:t>Виды </a:t>
            </a:r>
            <a:r>
              <a:rPr lang="ru-RU" sz="3600" b="1" dirty="0"/>
              <a:t>мотивов, типичных для дошкольного возраста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78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Виды мотивов, типичных для дошкольного возраста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Мотивы, связанные с интересом детей к миру </a:t>
            </a:r>
            <a:r>
              <a:rPr lang="ru-RU" b="1" dirty="0" smtClean="0"/>
              <a:t>взрослых. </a:t>
            </a:r>
            <a:r>
              <a:rPr lang="ru-RU" dirty="0" smtClean="0"/>
              <a:t>Стремление  </a:t>
            </a:r>
            <a:r>
              <a:rPr lang="ru-RU" dirty="0"/>
              <a:t>действовать, как взрослые. Желание быть похожим на взрослого </a:t>
            </a:r>
            <a:r>
              <a:rPr lang="ru-RU" dirty="0" smtClean="0"/>
              <a:t>.</a:t>
            </a:r>
          </a:p>
          <a:p>
            <a:r>
              <a:rPr lang="ru-RU" b="1" dirty="0"/>
              <a:t>Игровые  </a:t>
            </a:r>
            <a:r>
              <a:rPr lang="ru-RU" b="1" dirty="0" smtClean="0"/>
              <a:t>мотивы. </a:t>
            </a:r>
            <a:r>
              <a:rPr lang="ru-RU" dirty="0" smtClean="0"/>
              <a:t>Интерес </a:t>
            </a:r>
            <a:r>
              <a:rPr lang="ru-RU" dirty="0"/>
              <a:t>к самому процессу </a:t>
            </a:r>
            <a:r>
              <a:rPr lang="ru-RU" dirty="0" smtClean="0"/>
              <a:t>игры.</a:t>
            </a:r>
          </a:p>
          <a:p>
            <a:r>
              <a:rPr lang="ru-RU" b="1" dirty="0"/>
              <a:t>Мотивы установления и </a:t>
            </a:r>
            <a:r>
              <a:rPr lang="ru-RU" b="1" dirty="0" smtClean="0"/>
              <a:t>сохранения положительных взаимоотношений </a:t>
            </a:r>
            <a:r>
              <a:rPr lang="ru-RU" b="1" dirty="0"/>
              <a:t>со взрослыми и другими </a:t>
            </a:r>
            <a:r>
              <a:rPr lang="ru-RU" b="1" dirty="0" smtClean="0"/>
              <a:t>детьми. </a:t>
            </a:r>
            <a:r>
              <a:rPr lang="ru-RU" dirty="0"/>
              <a:t>Желание заслужить ласку, одобрение, похвалу взрослых является одним из основных рычагов его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41457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Виды мотивов, типичных для дошкольного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Мотивы самолюбия, самоутверждения</a:t>
            </a:r>
            <a:r>
              <a:rPr lang="ru-RU" dirty="0"/>
              <a:t>.</a:t>
            </a:r>
            <a:r>
              <a:rPr lang="ru-RU" i="1" dirty="0"/>
              <a:t> </a:t>
            </a:r>
            <a:r>
              <a:rPr lang="ru-RU" dirty="0"/>
              <a:t>Р</a:t>
            </a:r>
            <a:r>
              <a:rPr lang="ru-RU" dirty="0" smtClean="0"/>
              <a:t>ебенок претендует </a:t>
            </a:r>
            <a:r>
              <a:rPr lang="ru-RU" dirty="0"/>
              <a:t>на то, чтобы и его уважали и слушались другие, обращали да него внимание, исполняли его желания</a:t>
            </a:r>
            <a:r>
              <a:rPr lang="ru-RU" dirty="0" smtClean="0"/>
              <a:t>.</a:t>
            </a:r>
            <a:r>
              <a:rPr lang="ru-RU" dirty="0"/>
              <a:t> П</a:t>
            </a:r>
            <a:r>
              <a:rPr lang="ru-RU" dirty="0" smtClean="0"/>
              <a:t>ритязания </a:t>
            </a:r>
            <a:r>
              <a:rPr lang="ru-RU" dirty="0"/>
              <a:t>детей на исполнение главных ролей в играх</a:t>
            </a:r>
            <a:r>
              <a:rPr lang="ru-RU" dirty="0" smtClean="0"/>
              <a:t>.</a:t>
            </a:r>
          </a:p>
          <a:p>
            <a:pPr algn="just"/>
            <a:r>
              <a:rPr lang="ru-RU" b="1" i="1" u="sng" dirty="0" smtClean="0"/>
              <a:t>Дети </a:t>
            </a:r>
            <a:r>
              <a:rPr lang="ru-RU" b="1" i="1" u="sng" dirty="0"/>
              <a:t>трех — пяти лет </a:t>
            </a:r>
            <a:r>
              <a:rPr lang="ru-RU" dirty="0" smtClean="0"/>
              <a:t>- самоутверждение и </a:t>
            </a:r>
            <a:r>
              <a:rPr lang="ru-RU" dirty="0"/>
              <a:t>в том, что они приписывают себе все известные им </a:t>
            </a:r>
            <a:r>
              <a:rPr lang="ru-RU" dirty="0" smtClean="0"/>
              <a:t>положительные качества.</a:t>
            </a:r>
            <a:endParaRPr lang="ru-RU" dirty="0"/>
          </a:p>
          <a:p>
            <a:r>
              <a:rPr lang="ru-RU" b="1" dirty="0"/>
              <a:t>Познавательные и соревновательные </a:t>
            </a:r>
            <a:r>
              <a:rPr lang="ru-RU" b="1" dirty="0" smtClean="0"/>
              <a:t>мотивы</a:t>
            </a:r>
          </a:p>
          <a:p>
            <a:pPr algn="just"/>
            <a:r>
              <a:rPr lang="ru-RU" b="1" i="1" dirty="0" smtClean="0"/>
              <a:t>Младший дошкольный возраст </a:t>
            </a:r>
            <a:r>
              <a:rPr lang="ru-RU" dirty="0" smtClean="0"/>
              <a:t>- </a:t>
            </a:r>
            <a:r>
              <a:rPr lang="ru-RU" dirty="0"/>
              <a:t>часто выслушивают объяснения взрослых только в том случае, если полученные сведения нужны им для </a:t>
            </a:r>
            <a:r>
              <a:rPr lang="ru-RU" dirty="0" smtClean="0"/>
              <a:t>практической деятельности.</a:t>
            </a:r>
          </a:p>
          <a:p>
            <a:pPr algn="just"/>
            <a:r>
              <a:rPr lang="ru-RU" b="1" i="1" dirty="0" smtClean="0"/>
              <a:t>Старший дошкольный возраст </a:t>
            </a:r>
            <a:r>
              <a:rPr lang="ru-RU" dirty="0" smtClean="0"/>
              <a:t>-  </a:t>
            </a:r>
            <a:r>
              <a:rPr lang="ru-RU" dirty="0"/>
              <a:t>интерес к знаниям становится самостоятельным мотивом действий ребенка, начинает направлять его поведение.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451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Виды мотивов, типичных для дошкольного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Ребенок трех-четырех лет не сравнивает своих достижений с достижениями сверстников. </a:t>
            </a:r>
            <a:endParaRPr lang="ru-RU" dirty="0" smtClean="0"/>
          </a:p>
          <a:p>
            <a:r>
              <a:rPr lang="ru-RU" dirty="0" smtClean="0"/>
              <a:t>Средний и старший  дошкольный возраст –  стремление </a:t>
            </a:r>
            <a:r>
              <a:rPr lang="ru-RU" dirty="0"/>
              <a:t>выиграть, быть первым. </a:t>
            </a:r>
            <a:endParaRPr lang="ru-RU" dirty="0" smtClean="0"/>
          </a:p>
          <a:p>
            <a:r>
              <a:rPr lang="ru-RU" b="1" dirty="0"/>
              <a:t>Нравственные</a:t>
            </a:r>
            <a:r>
              <a:rPr lang="ru-RU" b="1" i="1" dirty="0"/>
              <a:t> </a:t>
            </a:r>
            <a:r>
              <a:rPr lang="ru-RU" b="1" dirty="0" smtClean="0"/>
              <a:t>мотивы.</a:t>
            </a:r>
          </a:p>
          <a:p>
            <a:pPr algn="just"/>
            <a:r>
              <a:rPr lang="ru-RU" dirty="0"/>
              <a:t>Младшие дошкольники поступают в соответствии с нравственными нормами только по отношению к тем взрослым или детям, к которым испытывают симпатию. </a:t>
            </a:r>
            <a:endParaRPr lang="ru-RU" dirty="0" smtClean="0"/>
          </a:p>
          <a:p>
            <a:pPr algn="just"/>
            <a:r>
              <a:rPr lang="ru-RU" dirty="0" smtClean="0"/>
              <a:t>Старший дошкольный возраст - осознание </a:t>
            </a:r>
            <a:r>
              <a:rPr lang="ru-RU" dirty="0"/>
              <a:t>детьми нравственных норм и правил, </a:t>
            </a:r>
            <a:r>
              <a:rPr lang="ru-RU" dirty="0" smtClean="0"/>
              <a:t>понимание </a:t>
            </a:r>
            <a:r>
              <a:rPr lang="ru-RU" dirty="0"/>
              <a:t>их общеобязательности, их действительного значения. </a:t>
            </a:r>
          </a:p>
        </p:txBody>
      </p:sp>
    </p:spTree>
    <p:extLst>
      <p:ext uri="{BB962C8B-B14F-4D97-AF65-F5344CB8AC3E}">
        <p14:creationId xmlns:p14="http://schemas.microsoft.com/office/powerpoint/2010/main" val="3643543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1364</Words>
  <Application>Microsoft Office PowerPoint</Application>
  <PresentationFormat>Экран (4:3)</PresentationFormat>
  <Paragraphs>105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Использование приемов мотивации детей дошкольного возраста к разнообразным видам деятельности</vt:lpstr>
      <vt:lpstr>Цель: </vt:lpstr>
      <vt:lpstr>План проведения методического объединения</vt:lpstr>
      <vt:lpstr>ФГОС ДО</vt:lpstr>
      <vt:lpstr>Актуальность</vt:lpstr>
      <vt:lpstr>Презентация PowerPoint</vt:lpstr>
      <vt:lpstr>Виды мотивов, типичных для дошкольного возраста </vt:lpstr>
      <vt:lpstr>Виды мотивов, типичных для дошкольного возраста</vt:lpstr>
      <vt:lpstr>Виды мотивов, типичных для дошкольного возраста</vt:lpstr>
      <vt:lpstr>Виды мотивов, типичных для дошкольного возраста</vt:lpstr>
      <vt:lpstr>Соподчинение мотивов </vt:lpstr>
      <vt:lpstr>Взаимодействуя с ребенком, помните: </vt:lpstr>
      <vt:lpstr>Взаимодействуя с ребенком, помните: </vt:lpstr>
      <vt:lpstr>Использование игровых мотивов</vt:lpstr>
      <vt:lpstr>соединяя мир игры с обучением, педагог осторожно и обязательно соблюдает определенные правила: </vt:lpstr>
      <vt:lpstr>Использование игровых персонажей </vt:lpstr>
      <vt:lpstr>Использование приемов мотивации в образовательном процессе</vt:lpstr>
      <vt:lpstr>Мотивируя детей, следует соблюдать следующие принципы: </vt:lpstr>
      <vt:lpstr>Мотивируя детей, следует соблюдать следующие принципы:</vt:lpstr>
      <vt:lpstr>Практическая работа в группах  </vt:lpstr>
      <vt:lpstr>Рефлексия итогов методического объединения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Селина Татьяна Михайловна</dc:creator>
  <cp:lastModifiedBy>1</cp:lastModifiedBy>
  <cp:revision>37</cp:revision>
  <dcterms:created xsi:type="dcterms:W3CDTF">2015-09-10T09:08:04Z</dcterms:created>
  <dcterms:modified xsi:type="dcterms:W3CDTF">2016-02-22T14:27:18Z</dcterms:modified>
</cp:coreProperties>
</file>